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88" r:id="rId3"/>
    <p:sldId id="400" r:id="rId4"/>
    <p:sldId id="392" r:id="rId5"/>
    <p:sldId id="394" r:id="rId6"/>
    <p:sldId id="367" r:id="rId7"/>
    <p:sldId id="399" r:id="rId8"/>
    <p:sldId id="390" r:id="rId9"/>
    <p:sldId id="374" r:id="rId10"/>
    <p:sldId id="378" r:id="rId11"/>
    <p:sldId id="379" r:id="rId12"/>
    <p:sldId id="387" r:id="rId13"/>
    <p:sldId id="391" r:id="rId14"/>
    <p:sldId id="305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D91"/>
    <a:srgbClr val="00CC66"/>
    <a:srgbClr val="ED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/>
    <p:restoredTop sz="92734" autoAdjust="0"/>
  </p:normalViewPr>
  <p:slideViewPr>
    <p:cSldViewPr showGuides="1">
      <p:cViewPr varScale="1">
        <p:scale>
          <a:sx n="70" d="100"/>
          <a:sy n="70" d="100"/>
        </p:scale>
        <p:origin x="8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B3E355-63EC-4DE9-B7E2-32EC73B15B9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2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9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3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3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5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6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7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1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75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2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9AE71E-9E1D-4E5F-A9D7-6BB370064760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rvivor99.com/" TargetMode="External"/><Relationship Id="rId2" Type="http://schemas.openxmlformats.org/officeDocument/2006/relationships/hyperlink" Target="http://survi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/lu_c_3" TargetMode="External"/><Relationship Id="rId2" Type="http://schemas.openxmlformats.org/officeDocument/2006/relationships/hyperlink" Target="http://survivor99.com/lcg/cm/rec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28999">
              <a:srgbClr val="FCFDFE">
                <a:alpha val="100000"/>
              </a:srgbClr>
            </a:gs>
            <a:gs pos="51500">
              <a:srgbClr val="EEF7F8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-20081" y="620390"/>
            <a:ext cx="8928100" cy="2088530"/>
          </a:xfrm>
        </p:spPr>
        <p:txBody>
          <a:bodyPr vert="horz" wrap="square" lIns="91440" tIns="45720" rIns="91440" bIns="45720" anchor="ctr"/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Information G Theory for Falsification and Confirmation</a:t>
            </a:r>
            <a:endParaRPr lang="zh-CN" altLang="en-US" sz="4000" kern="1200" dirty="0">
              <a:solidFill>
                <a:srgbClr val="8F2D91"/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2D5B0F00-D746-4E5B-BDE6-F20B1E5D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208912" cy="3600400"/>
          </a:xfrm>
          <a:noFill/>
        </p:spPr>
        <p:txBody>
          <a:bodyPr>
            <a:normAutofit fontScale="25000" lnSpcReduction="20000"/>
          </a:bodyPr>
          <a:lstStyle/>
          <a:p>
            <a:pPr indent="-288000" algn="l">
              <a:lnSpc>
                <a:spcPct val="170000"/>
              </a:lnSpc>
            </a:pPr>
            <a:r>
              <a:rPr lang="en-US" altLang="zh-CN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Abstract</a:t>
            </a:r>
            <a:r>
              <a:rPr lang="zh-CN" altLang="en-US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theory is a natural Generalization of Shannon’s information theory. It is compatible with Shannon</a:t>
            </a:r>
            <a:r>
              <a:rPr lang="zh-CN" altLang="en-US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Popper</a:t>
            </a:r>
            <a:r>
              <a:rPr lang="zh-CN" altLang="en-US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Fisher</a:t>
            </a:r>
            <a:r>
              <a:rPr lang="zh-CN" altLang="en-US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8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Zadeh’s thoughts. The semantic information formula can be used to explain falsification; the confirmation measure is compatible with Confidence Level and Popper’s falsification theory.  </a:t>
            </a:r>
          </a:p>
          <a:p>
            <a:r>
              <a:rPr lang="en-US" altLang="zh-CN" sz="9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Chenguang Lu</a:t>
            </a:r>
          </a:p>
          <a:p>
            <a:r>
              <a:rPr lang="en-US" altLang="zh-CN" sz="8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Email: Survival99@gmail.com, Homepage: </a:t>
            </a:r>
            <a:r>
              <a:rPr lang="en-US" altLang="zh-CN" sz="8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http://surviv</a:t>
            </a:r>
            <a:r>
              <a:rPr lang="en-US" altLang="zh-CN" sz="8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or99.com</a:t>
            </a:r>
            <a:r>
              <a:rPr lang="en-US" altLang="zh-CN" sz="8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sz="8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276871"/>
            <a:ext cx="5199063" cy="44446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10</a:t>
            </a:fld>
            <a:endParaRPr lang="en-US" altLang="zh-CN" sz="1400" dirty="0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229600" cy="1131887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dirty="0"/>
              <a:t>The Degree of Confirmation</a:t>
            </a:r>
            <a:r>
              <a:rPr lang="zh-CN" altLang="en-US" sz="2800" dirty="0"/>
              <a:t> </a:t>
            </a:r>
            <a:r>
              <a:rPr lang="en-US" altLang="zh-CN" sz="2800" dirty="0"/>
              <a:t>is Defined </a:t>
            </a:r>
            <a:br>
              <a:rPr lang="en-US" altLang="zh-CN" sz="2800" dirty="0"/>
            </a:br>
            <a:r>
              <a:rPr lang="en-US" altLang="zh-CN" sz="2800" dirty="0"/>
              <a:t>as the Optimized Degree of Belief</a:t>
            </a:r>
            <a:endParaRPr lang="zh-CN" altLang="en-US" sz="2800" dirty="0"/>
          </a:p>
        </p:txBody>
      </p:sp>
      <p:sp>
        <p:nvSpPr>
          <p:cNvPr id="31749" name="内容占位符 7"/>
          <p:cNvSpPr>
            <a:spLocks noGrp="1"/>
          </p:cNvSpPr>
          <p:nvPr>
            <p:ph idx="1"/>
          </p:nvPr>
        </p:nvSpPr>
        <p:spPr>
          <a:xfrm>
            <a:off x="284163" y="1844823"/>
            <a:ext cx="2992437" cy="4711551"/>
          </a:xfrm>
        </p:spPr>
        <p:txBody>
          <a:bodyPr vert="horz" wrap="square" lIns="91440" tIns="45720" rIns="91440" bIns="45720" anchor="t"/>
          <a:lstStyle/>
          <a:p>
            <a:endParaRPr lang="en-US" altLang="zh-CN" sz="1200" dirty="0"/>
          </a:p>
          <a:p>
            <a:endParaRPr lang="zh-CN" altLang="en-US" sz="2400" dirty="0"/>
          </a:p>
        </p:txBody>
      </p:sp>
      <p:sp>
        <p:nvSpPr>
          <p:cNvPr id="31751" name="文本框 1"/>
          <p:cNvSpPr txBox="1"/>
          <p:nvPr/>
        </p:nvSpPr>
        <p:spPr>
          <a:xfrm>
            <a:off x="525064" y="1437629"/>
            <a:ext cx="843942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Degree of Confirmation is defined by |b1*|=1- b’*;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degree of disconfirmation b1’* is the true value of a counterexample.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44A0D16F-DA01-41B2-8E73-6338717BEE1D}"/>
              </a:ext>
            </a:extLst>
          </p:cNvPr>
          <p:cNvCxnSpPr/>
          <p:nvPr/>
        </p:nvCxnSpPr>
        <p:spPr>
          <a:xfrm>
            <a:off x="3131840" y="1837739"/>
            <a:ext cx="1872208" cy="1591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890AD1C-CED1-4145-A98F-E7FF4925851D}"/>
              </a:ext>
            </a:extLst>
          </p:cNvPr>
          <p:cNvSpPr txBox="1"/>
          <p:nvPr/>
        </p:nvSpPr>
        <p:spPr>
          <a:xfrm>
            <a:off x="644574" y="5598894"/>
            <a:ext cx="22716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The true value of a counterexample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DCD4410-5BF2-4860-9173-99FA8489CDEC}"/>
              </a:ext>
            </a:extLst>
          </p:cNvPr>
          <p:cNvCxnSpPr/>
          <p:nvPr/>
        </p:nvCxnSpPr>
        <p:spPr>
          <a:xfrm flipV="1">
            <a:off x="3164069" y="5733256"/>
            <a:ext cx="1407931" cy="3600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88" y="1370013"/>
            <a:ext cx="4057650" cy="2058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11</a:t>
            </a:fld>
            <a:endParaRPr lang="en-US" altLang="zh-CN" sz="1400" dirty="0"/>
          </a:p>
        </p:txBody>
      </p:sp>
      <p:sp>
        <p:nvSpPr>
          <p:cNvPr id="32772" name="Rectangle 2"/>
          <p:cNvSpPr>
            <a:spLocks noGrp="1"/>
          </p:cNvSpPr>
          <p:nvPr>
            <p:ph type="title"/>
          </p:nvPr>
        </p:nvSpPr>
        <p:spPr>
          <a:xfrm>
            <a:off x="128588" y="219075"/>
            <a:ext cx="8885237" cy="795401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dirty="0"/>
              <a:t>Degree of Confirmation b* vs Confidence Level CL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9863" y="1124744"/>
            <a:ext cx="8974138" cy="5514181"/>
          </a:xfrm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Consider b1*  may be less than 0, we have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>
              <a:latin typeface="+mj-lt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>
              <a:latin typeface="+mj-lt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j-lt"/>
                <a:cs typeface="Times New Roman" panose="02020603050405020304" pitchFamily="18" charset="0"/>
              </a:rPr>
              <a:t>CL’=1-CL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Confidence Level of y1=“positive”: 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CL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|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/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|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)+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|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zh-CN" sz="2000" b="0" i="0" u="none" strike="noStrike" kern="120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)]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				</a:t>
            </a:r>
          </a:p>
          <a:p>
            <a:pPr marL="0" lvl="0" indent="266700">
              <a:spcBef>
                <a:spcPct val="0"/>
              </a:spcBef>
              <a:buNone/>
              <a:defRPr/>
            </a:pPr>
            <a:r>
              <a:rPr lang="en-US" altLang="zh-CN" sz="2200" dirty="0">
                <a:latin typeface="+mj-lt"/>
                <a:cs typeface="Times New Roman" panose="02020603050405020304" pitchFamily="18" charset="0"/>
              </a:rPr>
              <a:t>b1* has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HS symmetry proposed by </a:t>
            </a:r>
            <a:r>
              <a:rPr lang="en-US" altLang="zh-CN" sz="2200" dirty="0" err="1"/>
              <a:t>Eells</a:t>
            </a:r>
            <a:r>
              <a:rPr lang="en-US" altLang="zh-CN" sz="2200" dirty="0"/>
              <a:t> and </a:t>
            </a:r>
            <a:r>
              <a:rPr lang="en-US" altLang="zh-CN" sz="2200" dirty="0" err="1"/>
              <a:t>Fitelson</a:t>
            </a:r>
            <a:r>
              <a:rPr lang="zh-CN" altLang="en-US" sz="2200" dirty="0"/>
              <a:t>：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It ensures that y1 with (b*= -1) ≡ y1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with (b*=1)  </a:t>
            </a:r>
          </a:p>
          <a:p>
            <a:pPr marL="0" lvl="0" indent="266700">
              <a:spcBef>
                <a:spcPct val="0"/>
              </a:spcBef>
              <a:buNone/>
              <a:defRPr/>
            </a:pPr>
            <a:r>
              <a:rPr lang="en-US" altLang="zh-CN" sz="2200" dirty="0">
                <a:cs typeface="Times New Roman" panose="02020603050405020304" pitchFamily="18" charset="0"/>
              </a:rPr>
              <a:t>For example, “All</a:t>
            </a:r>
            <a:r>
              <a:rPr lang="zh-CN" altLang="en-US" sz="2200" dirty="0"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cs typeface="Times New Roman" panose="02020603050405020304" pitchFamily="18" charset="0"/>
              </a:rPr>
              <a:t>ravens are white” with b1*≈-1” ≡ “All ravens are not white with b1*=1</a:t>
            </a:r>
            <a:r>
              <a:rPr lang="zh-CN" altLang="en-US" sz="2200" dirty="0">
                <a:cs typeface="Times New Roman" panose="02020603050405020304" pitchFamily="18" charset="0"/>
              </a:rPr>
              <a:t>”</a:t>
            </a:r>
            <a:r>
              <a:rPr lang="en-US" altLang="zh-CN" sz="2200" dirty="0">
                <a:cs typeface="Times New Roman" panose="02020603050405020304" pitchFamily="18" charset="0"/>
              </a:rPr>
              <a:t>.</a:t>
            </a:r>
            <a:endParaRPr lang="en-US" altLang="zh-CN" sz="2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conclusions: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The degree of confirmation b1* of “positive” mainly depends on the correct rate of “negative”, vise versa.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Less incorrect examples are more important than more correct examples. So, b* is compatible with Popper’s falsification theory.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86030B-31D5-4173-8D03-7E1B4B4A7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1488696"/>
            <a:ext cx="4646613" cy="753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80975" y="274638"/>
            <a:ext cx="8762980" cy="717555"/>
          </a:xfrm>
          <a:solidFill>
            <a:srgbClr val="00B0F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dirty="0"/>
              <a:t>Comparing b* with Popular Confirmation Measures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0581" y="1115988"/>
            <a:ext cx="8762981" cy="5596731"/>
          </a:xfrm>
          <a:solidFill>
            <a:schemeClr val="accent5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None/>
              <a:defRPr/>
            </a:pPr>
            <a:r>
              <a:rPr lang="en-US" altLang="zh-CN" sz="2000" dirty="0" err="1"/>
              <a:t>Tentori</a:t>
            </a:r>
            <a:r>
              <a:rPr lang="en-US" altLang="zh-CN" sz="2000" dirty="0"/>
              <a:t>, K. et al.: </a:t>
            </a:r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Comparison of conﬁrmation </a:t>
            </a:r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measures. Cognition 103(1), </a:t>
            </a:r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107–119 (2017).</a:t>
            </a:r>
          </a:p>
          <a:p>
            <a:pPr marL="0" indent="0" eaLnBrk="1" hangingPunct="1">
              <a:buNone/>
              <a:defRPr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H=y1; e=x1;</a:t>
            </a:r>
            <a:r>
              <a:rPr lang="zh-CN" altLang="en-US" sz="2000" dirty="0"/>
              <a:t> </a:t>
            </a:r>
            <a:r>
              <a:rPr lang="en-US" altLang="zh-CN" sz="2000" dirty="0" err="1"/>
              <a:t>דH</a:t>
            </a:r>
            <a:r>
              <a:rPr lang="en-US" altLang="zh-CN" sz="2000" dirty="0"/>
              <a:t>=y0; </a:t>
            </a:r>
            <a:r>
              <a:rPr lang="he-IL" altLang="zh-CN" sz="2000" dirty="0"/>
              <a:t>ד</a:t>
            </a:r>
            <a:r>
              <a:rPr lang="en-US" altLang="zh-CN" sz="2000" dirty="0"/>
              <a:t>e=x0</a:t>
            </a:r>
          </a:p>
          <a:p>
            <a:pPr marL="0" indent="0">
              <a:buNone/>
            </a:pPr>
            <a:r>
              <a:rPr lang="en-US" altLang="zh-CN" sz="2000" dirty="0" err="1"/>
              <a:t>Pr</a:t>
            </a:r>
            <a:r>
              <a:rPr lang="en-US" altLang="zh-CN" sz="2000" dirty="0"/>
              <a:t>(</a:t>
            </a:r>
            <a:r>
              <a:rPr lang="en-US" altLang="zh-CN" sz="2000" dirty="0" err="1"/>
              <a:t>H|e</a:t>
            </a:r>
            <a:r>
              <a:rPr lang="en-US" altLang="zh-CN" sz="2000" dirty="0"/>
              <a:t>)=P(y1|x1): sensitivity</a:t>
            </a:r>
          </a:p>
          <a:p>
            <a:pPr marL="0" indent="0">
              <a:buNone/>
            </a:pPr>
            <a:r>
              <a:rPr lang="en-US" altLang="zh-CN" sz="2000" dirty="0" err="1"/>
              <a:t>Pr</a:t>
            </a:r>
            <a:r>
              <a:rPr lang="en-US" altLang="zh-CN" sz="2000" dirty="0"/>
              <a:t>(</a:t>
            </a:r>
            <a:r>
              <a:rPr lang="en-US" altLang="zh-CN" sz="2000" dirty="0" err="1"/>
              <a:t>דH</a:t>
            </a:r>
            <a:r>
              <a:rPr lang="en-US" altLang="zh-CN" sz="2000" dirty="0"/>
              <a:t>|</a:t>
            </a:r>
            <a:r>
              <a:rPr lang="he-IL" altLang="zh-CN" sz="2000" dirty="0"/>
              <a:t>ד</a:t>
            </a:r>
            <a:r>
              <a:rPr lang="en-US" altLang="zh-CN" sz="2000" dirty="0"/>
              <a:t>e)=P(y0|x0): specificity</a:t>
            </a:r>
          </a:p>
          <a:p>
            <a:pPr marL="0" indent="0" eaLnBrk="1" hangingPunct="1">
              <a:buNone/>
              <a:defRPr/>
            </a:pPr>
            <a:endParaRPr lang="zh-CN" altLang="zh-CN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12</a:t>
            </a:fld>
            <a:endParaRPr lang="en-US" altLang="zh-CN" sz="1400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69EF023-9B9C-4C73-842D-A83A94686982}"/>
              </a:ext>
            </a:extLst>
          </p:cNvPr>
          <p:cNvCxnSpPr/>
          <p:nvPr/>
        </p:nvCxnSpPr>
        <p:spPr>
          <a:xfrm>
            <a:off x="2051720" y="60932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511C8163-56CE-43FE-8134-29A3ED39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87235"/>
            <a:ext cx="5112568" cy="4349646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78D30E8-8546-4B06-B6D9-BA038368EDAB}"/>
              </a:ext>
            </a:extLst>
          </p:cNvPr>
          <p:cNvCxnSpPr>
            <a:cxnSpLocks/>
          </p:cNvCxnSpPr>
          <p:nvPr/>
        </p:nvCxnSpPr>
        <p:spPr>
          <a:xfrm flipV="1">
            <a:off x="5652120" y="5595309"/>
            <a:ext cx="170330" cy="2581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对象 2">
            <a:extLst>
              <a:ext uri="{FF2B5EF4-FFF2-40B4-BE49-F238E27FC236}">
                <a16:creationId xmlns:a16="http://schemas.microsoft.com/office/drawing/2014/main" id="{BD62F902-0928-47B2-97E2-75410631F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56074"/>
              </p:ext>
            </p:extLst>
          </p:nvPr>
        </p:nvGraphicFramePr>
        <p:xfrm>
          <a:off x="3203848" y="5848175"/>
          <a:ext cx="46116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4" imgW="2806560" imgH="419040" progId="Equation.DSMT4">
                  <p:embed/>
                </p:oleObj>
              </mc:Choice>
              <mc:Fallback>
                <p:oleObj name="Equation" r:id="rId4" imgW="2806560" imgH="419040" progId="Equation.DSMT4">
                  <p:embed/>
                  <p:pic>
                    <p:nvPicPr>
                      <p:cNvPr id="32774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5848175"/>
                        <a:ext cx="4611687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4F3974-E580-4CBC-BE6A-F2BC5FE1757C}"/>
              </a:ext>
            </a:extLst>
          </p:cNvPr>
          <p:cNvCxnSpPr/>
          <p:nvPr/>
        </p:nvCxnSpPr>
        <p:spPr>
          <a:xfrm>
            <a:off x="4716016" y="2996952"/>
            <a:ext cx="18371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FED1CE7-71C5-4A0A-9B09-3F7787832257}"/>
              </a:ext>
            </a:extLst>
          </p:cNvPr>
          <p:cNvCxnSpPr/>
          <p:nvPr/>
        </p:nvCxnSpPr>
        <p:spPr>
          <a:xfrm>
            <a:off x="4644008" y="4941168"/>
            <a:ext cx="19091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86FC5B-1C1E-4F71-BCE8-C4F4F60FBD81}"/>
              </a:ext>
            </a:extLst>
          </p:cNvPr>
          <p:cNvCxnSpPr/>
          <p:nvPr/>
        </p:nvCxnSpPr>
        <p:spPr>
          <a:xfrm>
            <a:off x="4644008" y="5445224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80975" y="274638"/>
            <a:ext cx="8762980" cy="717555"/>
          </a:xfrm>
          <a:solidFill>
            <a:srgbClr val="00B0F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b="1" dirty="0"/>
              <a:t>A Crucial Example to Examine All Measures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0974" y="1124744"/>
            <a:ext cx="8855521" cy="5596731"/>
          </a:xfrm>
          <a:solidFill>
            <a:schemeClr val="accent5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dirty="0"/>
              <a:t>Two Medical tests:  A and B </a:t>
            </a:r>
          </a:p>
          <a:p>
            <a:r>
              <a:rPr lang="en-US" altLang="zh-CN" sz="2400" dirty="0"/>
              <a:t>A: Sensitivity=1, Specificity=0.1</a:t>
            </a:r>
            <a:r>
              <a:rPr lang="en-US" altLang="zh-CN" sz="1800" dirty="0"/>
              <a:t>; </a:t>
            </a:r>
            <a:r>
              <a:rPr lang="en-US" altLang="zh-CN" sz="1800" dirty="0">
                <a:solidFill>
                  <a:srgbClr val="FF0000"/>
                </a:solidFill>
              </a:rPr>
              <a:t>b1</a:t>
            </a:r>
            <a:r>
              <a:rPr lang="zh-CN" altLang="en-US" sz="1800" dirty="0">
                <a:solidFill>
                  <a:srgbClr val="FF0000"/>
                </a:solidFill>
              </a:rPr>
              <a:t>*</a:t>
            </a:r>
            <a:r>
              <a:rPr lang="en-US" altLang="zh-CN" sz="1800" dirty="0">
                <a:solidFill>
                  <a:srgbClr val="FF0000"/>
                </a:solidFill>
              </a:rPr>
              <a:t>=0.1; b0*=1; y0 is more believable.</a:t>
            </a:r>
          </a:p>
          <a:p>
            <a:r>
              <a:rPr lang="en-US" altLang="zh-CN" sz="2400" dirty="0"/>
              <a:t>B: Sensitivity=0.1,Specificity=1. </a:t>
            </a:r>
            <a:r>
              <a:rPr lang="en-US" altLang="zh-CN" sz="1800" dirty="0">
                <a:solidFill>
                  <a:srgbClr val="FF0000"/>
                </a:solidFill>
              </a:rPr>
              <a:t>b1*=1; b0*=0.1; y1 is more believable.</a:t>
            </a:r>
          </a:p>
          <a:p>
            <a:r>
              <a:rPr lang="en-US" altLang="zh-CN" sz="2400" dirty="0"/>
              <a:t>Whose y1=“Positive” is more believable?</a:t>
            </a:r>
          </a:p>
          <a:p>
            <a:r>
              <a:rPr lang="en-US" altLang="zh-CN" sz="2400" dirty="0"/>
              <a:t>According most existing measures, A’s y1 has high confirmation measure or is more believable than B’s y1. According to s(</a:t>
            </a:r>
            <a:r>
              <a:rPr lang="en-US" altLang="zh-CN" sz="2400" dirty="0" err="1"/>
              <a:t>e,H</a:t>
            </a:r>
            <a:r>
              <a:rPr lang="en-US" altLang="zh-CN" sz="2400" dirty="0"/>
              <a:t>), A’s y1 and B’s y1 are the same; s(</a:t>
            </a:r>
            <a:r>
              <a:rPr lang="en-US" altLang="zh-CN" sz="2400" dirty="0" err="1"/>
              <a:t>e,H</a:t>
            </a:r>
            <a:r>
              <a:rPr lang="en-US" altLang="zh-CN" sz="2400" dirty="0"/>
              <a:t>)=0.1</a:t>
            </a:r>
          </a:p>
          <a:p>
            <a:r>
              <a:rPr lang="en-US" altLang="zh-CN" sz="2400" dirty="0"/>
              <a:t>According to my b1*, B’s y1 (b1*=1)</a:t>
            </a:r>
            <a:r>
              <a:rPr lang="zh-CN" altLang="en-US" sz="2400" dirty="0"/>
              <a:t> </a:t>
            </a:r>
            <a:r>
              <a:rPr lang="en-US" altLang="zh-CN" sz="2400" dirty="0"/>
              <a:t>is much more believable than A’s y1 (b1*=0.1). </a:t>
            </a:r>
          </a:p>
          <a:p>
            <a:r>
              <a:rPr lang="en-US" altLang="zh-CN" sz="2400" dirty="0"/>
              <a:t>If you ask doctors who know confidence level, they will tell you mine is correct because B’s y1 has no counterexample, and its confidence level CL is 1. </a:t>
            </a:r>
            <a:endParaRPr lang="zh-CN" altLang="en-US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13</a:t>
            </a:fld>
            <a:endParaRPr lang="en-US" altLang="zh-CN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F8C41B-09F8-4A7B-839D-D29320B2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92193"/>
            <a:ext cx="3768142" cy="61131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3293FC6-376D-4390-AB3D-863A7F3559B1}"/>
              </a:ext>
            </a:extLst>
          </p:cNvPr>
          <p:cNvCxnSpPr/>
          <p:nvPr/>
        </p:nvCxnSpPr>
        <p:spPr>
          <a:xfrm>
            <a:off x="7020272" y="602128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69EF023-9B9C-4C73-842D-A83A94686982}"/>
              </a:ext>
            </a:extLst>
          </p:cNvPr>
          <p:cNvCxnSpPr/>
          <p:nvPr/>
        </p:nvCxnSpPr>
        <p:spPr>
          <a:xfrm>
            <a:off x="2051720" y="60932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1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80975" y="274638"/>
            <a:ext cx="8642350" cy="1066130"/>
          </a:xfrm>
          <a:solidFill>
            <a:srgbClr val="00B0F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dirty="0"/>
              <a:t>Summary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1412775"/>
            <a:ext cx="8642350" cy="5170587"/>
          </a:xfrm>
          <a:solidFill>
            <a:schemeClr val="accent5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 information measure: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Information=log(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True_value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Logical_probability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Confirmation measure b* is compatible with Popper’s falsification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华文隶书" panose="02010800040101010101" pitchFamily="2" charset="-122"/>
                <a:cs typeface="+mn-cs"/>
              </a:rPr>
              <a:t>Thanks for your listening!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华文隶书" panose="02010800040101010101" pitchFamily="2" charset="-122"/>
                <a:cs typeface="+mn-cs"/>
              </a:rPr>
              <a:t>Welcome to exchange ideas.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more papers about semantic information theory and machine learning, see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http://survivor99.com/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lcg/cm/recent.html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http://arxiv.org/a/lu_c_3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14</a:t>
            </a:fld>
            <a:endParaRPr lang="en-US" altLang="zh-CN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1B38C1-AFA1-4AF2-A503-8F0154B0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604943"/>
            <a:ext cx="5030076" cy="816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28999">
              <a:srgbClr val="FCFDFE">
                <a:alpha val="100000"/>
              </a:srgbClr>
            </a:gs>
            <a:gs pos="51500">
              <a:srgbClr val="EEF7F8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06388" y="175153"/>
            <a:ext cx="8526462" cy="1381635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dirty="0"/>
              <a:t>This Theory is a Generalization of Shannon’s information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801"/>
            <a:ext cx="8713788" cy="4895825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semantic information theories: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Carnap and Bar-Hillel’s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err="1"/>
              <a:t>Floridi’s</a:t>
            </a:r>
            <a:endParaRPr lang="en-US" altLang="zh-CN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err="1"/>
              <a:t>Yixin</a:t>
            </a:r>
            <a:r>
              <a:rPr lang="en-US" altLang="zh-CN" sz="2400" dirty="0"/>
              <a:t> Zhong’s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Mine: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A Chinese Book published in 1993: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An English paper published in 1999: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/>
              <a:t>Lu C., A generalization of Shannon's information theory[J].Int. J. of General Systems, 1999</a:t>
            </a:r>
            <a:r>
              <a:rPr lang="zh-CN" altLang="zh-CN" sz="2400" dirty="0"/>
              <a:t>，</a:t>
            </a:r>
            <a:r>
              <a:rPr lang="en-US" altLang="zh-CN" sz="2400" dirty="0"/>
              <a:t>28 (6): 453-490.</a:t>
            </a:r>
            <a:endParaRPr lang="zh-CN" altLang="zh-CN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000" dirty="0"/>
          </a:p>
          <a:p>
            <a:pPr eaLnBrk="1" hangingPunct="1">
              <a:lnSpc>
                <a:spcPct val="90000"/>
              </a:lnSpc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Rectangle 6"/>
          <p:cNvSpPr/>
          <p:nvPr/>
        </p:nvSpPr>
        <p:spPr>
          <a:xfrm>
            <a:off x="-10795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67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69" name="Rectangle 11"/>
          <p:cNvSpPr/>
          <p:nvPr/>
        </p:nvSpPr>
        <p:spPr>
          <a:xfrm>
            <a:off x="46038" y="-15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71" name="灯片编号占位符 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349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2</a:t>
            </a:fld>
            <a:endParaRPr lang="en-US" altLang="zh-CN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00BEE7-B954-4135-A3CC-866085D47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8" y="2420888"/>
            <a:ext cx="1720822" cy="26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28999">
              <a:srgbClr val="FCFDFE">
                <a:alpha val="100000"/>
              </a:srgbClr>
            </a:gs>
            <a:gs pos="51500">
              <a:srgbClr val="EEF7F8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06388" y="175153"/>
            <a:ext cx="8526462" cy="1381635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dirty="0"/>
              <a:t>Popper’s  Thought and Carnap-Bar-Hillel’s Sematic Information Formula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801"/>
            <a:ext cx="8713788" cy="48958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Popper said: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smaller the logical probability of a hypothesis is, the more information there is if the hypothesis can survives experimental tests.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Carnap and Bar-Hillel’s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semantic information formula:</a:t>
            </a:r>
          </a:p>
          <a:p>
            <a:pPr marL="0" lvl="0" indent="0" algn="ctr" eaLnBrk="1" hangingPunct="1">
              <a:lnSpc>
                <a:spcPct val="90000"/>
              </a:lnSpc>
              <a:buNone/>
              <a:defRPr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)=log(1/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 hypothesis; </a:t>
            </a:r>
            <a:r>
              <a:rPr kumimoji="0" lang="en-US" altLang="zh-CN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its logical probability.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It can ensure that the smaller the logical probability is, the more the information there 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No experimental test;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Not compatible with Shannon’s information theory.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Rectangle 6"/>
          <p:cNvSpPr/>
          <p:nvPr/>
        </p:nvSpPr>
        <p:spPr>
          <a:xfrm>
            <a:off x="-10795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67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69" name="Rectangle 11"/>
          <p:cNvSpPr/>
          <p:nvPr/>
        </p:nvSpPr>
        <p:spPr>
          <a:xfrm>
            <a:off x="46038" y="-15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71" name="灯片编号占位符 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349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3</a:t>
            </a:fld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74824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91513" cy="1143000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r>
              <a:rPr lang="en-US" altLang="zh-CN" sz="2800" dirty="0"/>
              <a:t>The Bayes’ Theorem can be distinguished into Three types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4</a:t>
            </a:fld>
            <a:endParaRPr lang="en-US" altLang="zh-CN" sz="1400" dirty="0"/>
          </a:p>
        </p:txBody>
      </p:sp>
      <p:sp>
        <p:nvSpPr>
          <p:cNvPr id="4100" name="内容占位符 6"/>
          <p:cNvSpPr>
            <a:spLocks noGrp="1" noChangeArrowheads="1"/>
          </p:cNvSpPr>
          <p:nvPr>
            <p:ph idx="1"/>
          </p:nvPr>
        </p:nvSpPr>
        <p:spPr>
          <a:xfrm>
            <a:off x="457200" y="1415149"/>
            <a:ext cx="8435975" cy="5168214"/>
          </a:xfrm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Bayes’ Theorem 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two </a:t>
            </a:r>
            <a:r>
              <a:rPr lang="en-US" altLang="zh-CN" sz="2200" dirty="0"/>
              <a:t>logical probabilities proposed by Bayes: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)=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lvl="0"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Bayes’ Theorem II</a:t>
            </a:r>
            <a:r>
              <a:rPr lang="en-US" altLang="zh-CN" sz="2200" dirty="0"/>
              <a:t> between two statistical probabilities, used by Shannon :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Baye’s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Theorem III </a:t>
            </a:r>
            <a:r>
              <a:rPr lang="en-US" altLang="zh-CN" sz="2200" dirty="0"/>
              <a:t>between a statistical probability and a logical probability to link the likelihood function and the truth function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 function o</a:t>
            </a:r>
            <a:r>
              <a:rPr lang="en-US" altLang="zh-CN" sz="2200" dirty="0"/>
              <a:t>r truth function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317" name="对象 8"/>
          <p:cNvGraphicFramePr>
            <a:graphicFrameLocks noChangeAspect="1"/>
          </p:cNvGraphicFramePr>
          <p:nvPr/>
        </p:nvGraphicFramePr>
        <p:xfrm>
          <a:off x="3468340" y="5977721"/>
          <a:ext cx="42243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r:id="rId3" imgW="2514600" imgH="482600" progId="Equation.DSMT4">
                  <p:embed/>
                </p:oleObj>
              </mc:Choice>
              <mc:Fallback>
                <p:oleObj r:id="rId3" imgW="2514600" imgH="482600" progId="Equation.DSMT4">
                  <p:embed/>
                  <p:pic>
                    <p:nvPicPr>
                      <p:cNvPr id="13317" name="对象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8340" y="5977721"/>
                        <a:ext cx="4224338" cy="80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78830"/>
              </p:ext>
            </p:extLst>
          </p:nvPr>
        </p:nvGraphicFramePr>
        <p:xfrm>
          <a:off x="1453380" y="4493624"/>
          <a:ext cx="7018387" cy="80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5" imgW="3365500" imgH="469900" progId="Equation.DSMT4">
                  <p:embed/>
                </p:oleObj>
              </mc:Choice>
              <mc:Fallback>
                <p:oleObj name="Equation" r:id="rId5" imgW="3365500" imgH="469900" progId="Equation.DSMT4">
                  <p:embed/>
                  <p:pic>
                    <p:nvPicPr>
                      <p:cNvPr id="13318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3380" y="4493624"/>
                        <a:ext cx="7018387" cy="806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3324" name="对象 2"/>
          <p:cNvGraphicFramePr>
            <a:graphicFrameLocks noChangeAspect="1"/>
          </p:cNvGraphicFramePr>
          <p:nvPr/>
        </p:nvGraphicFramePr>
        <p:xfrm>
          <a:off x="899592" y="3160186"/>
          <a:ext cx="8145876" cy="72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7" imgW="3797280" imgH="342720" progId="Equation.DSMT4">
                  <p:embed/>
                </p:oleObj>
              </mc:Choice>
              <mc:Fallback>
                <p:oleObj name="Equation" r:id="rId7" imgW="3797280" imgH="342720" progId="Equation.DSMT4">
                  <p:embed/>
                  <p:pic>
                    <p:nvPicPr>
                      <p:cNvPr id="13324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3160186"/>
                        <a:ext cx="8145876" cy="72087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文本框 1"/>
          <p:cNvSpPr txBox="1"/>
          <p:nvPr/>
        </p:nvSpPr>
        <p:spPr>
          <a:xfrm>
            <a:off x="4427984" y="5273080"/>
            <a:ext cx="23050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Logical probability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436046" y="4968091"/>
            <a:ext cx="144463" cy="31432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文本框 17"/>
          <p:cNvSpPr txBox="1"/>
          <p:nvPr/>
        </p:nvSpPr>
        <p:spPr>
          <a:xfrm>
            <a:off x="842913" y="5273080"/>
            <a:ext cx="33385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Semantic likelihood function</a:t>
            </a:r>
          </a:p>
        </p:txBody>
      </p:sp>
      <p:cxnSp>
        <p:nvCxnSpPr>
          <p:cNvPr id="19" name="直接箭头连接符 18"/>
          <p:cNvCxnSpPr>
            <a:cxnSpLocks/>
          </p:cNvCxnSpPr>
          <p:nvPr/>
        </p:nvCxnSpPr>
        <p:spPr>
          <a:xfrm flipV="1">
            <a:off x="1763688" y="5070684"/>
            <a:ext cx="0" cy="20239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06388" y="175154"/>
            <a:ext cx="8526462" cy="922337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dirty="0"/>
              <a:t>The Sematic Information Measure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7" y="1210474"/>
            <a:ext cx="8713788" cy="547665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classical information formula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Semantic Information of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yj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about xi  is defined with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8F2D9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log-normalized-likelihood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zh-CN" sz="2400" dirty="0">
              <a:solidFill>
                <a:srgbClr val="8F2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8F2D9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05800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less the logical probability is,</a:t>
            </a:r>
          </a:p>
          <a:p>
            <a:pPr marL="16290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more the information there is.</a:t>
            </a:r>
          </a:p>
          <a:p>
            <a:pPr marL="505800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true value is, which means </a:t>
            </a:r>
          </a:p>
          <a:p>
            <a:pPr marL="16290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that the hypothesis can survive the test, </a:t>
            </a:r>
          </a:p>
          <a:p>
            <a:pPr marL="16290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more information there is.</a:t>
            </a:r>
          </a:p>
          <a:p>
            <a:pPr marL="505800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tautology or contradiction conveys no </a:t>
            </a:r>
          </a:p>
          <a:p>
            <a:pPr marL="16290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information.</a:t>
            </a:r>
          </a:p>
          <a:p>
            <a:pPr marL="505800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 Popper’s falsification thought.</a:t>
            </a:r>
          </a:p>
          <a:p>
            <a:pPr marL="505800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T(</a:t>
            </a:r>
            <a:r>
              <a:rPr lang="el-GR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000" dirty="0">
                <a:solidFill>
                  <a:srgbClr val="8F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|x)≡1 then it becomes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8F2D9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Carnap and Bar-Hillel’s formula I=log(1/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srgbClr val="8F2D9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mp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8F2D9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Rectangle 6"/>
          <p:cNvSpPr/>
          <p:nvPr/>
        </p:nvSpPr>
        <p:spPr>
          <a:xfrm>
            <a:off x="-10795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5365" name="对象 2"/>
          <p:cNvGraphicFramePr>
            <a:graphicFrameLocks noChangeAspect="1"/>
          </p:cNvGraphicFramePr>
          <p:nvPr/>
        </p:nvGraphicFramePr>
        <p:xfrm>
          <a:off x="611560" y="2847238"/>
          <a:ext cx="4104745" cy="80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4" imgW="2362200" imgH="469900" progId="Equation.DSMT4">
                  <p:embed/>
                </p:oleObj>
              </mc:Choice>
              <mc:Fallback>
                <p:oleObj name="Equation" r:id="rId4" imgW="2362200" imgH="469900" progId="Equation.DSMT4">
                  <p:embed/>
                  <p:pic>
                    <p:nvPicPr>
                      <p:cNvPr id="15365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847238"/>
                        <a:ext cx="4104745" cy="8017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2707622"/>
            <a:ext cx="3964208" cy="3187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69" name="Rectangle 11"/>
          <p:cNvSpPr/>
          <p:nvPr/>
        </p:nvSpPr>
        <p:spPr>
          <a:xfrm>
            <a:off x="46038" y="-15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5371" name="灯片编号占位符 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349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5</a:t>
            </a:fld>
            <a:endParaRPr lang="en-US" altLang="zh-CN" sz="1400" dirty="0"/>
          </a:p>
        </p:txBody>
      </p:sp>
      <p:cxnSp>
        <p:nvCxnSpPr>
          <p:cNvPr id="4" name="直接箭头连接符 3"/>
          <p:cNvCxnSpPr>
            <a:cxnSpLocks/>
          </p:cNvCxnSpPr>
          <p:nvPr/>
        </p:nvCxnSpPr>
        <p:spPr>
          <a:xfrm>
            <a:off x="4788024" y="2958845"/>
            <a:ext cx="1391770" cy="46619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cxnSpLocks/>
          </p:cNvCxnSpPr>
          <p:nvPr/>
        </p:nvCxnSpPr>
        <p:spPr>
          <a:xfrm>
            <a:off x="4595197" y="3481530"/>
            <a:ext cx="1186595" cy="51208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230AB19-CCA8-45F9-8650-D862172C23CC}"/>
                  </a:ext>
                </a:extLst>
              </p:cNvPr>
              <p:cNvSpPr/>
              <p:nvPr/>
            </p:nvSpPr>
            <p:spPr>
              <a:xfrm>
                <a:off x="5052438" y="1210474"/>
                <a:ext cx="3696026" cy="71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230AB19-CCA8-45F9-8650-D862172C2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38" y="1210474"/>
                <a:ext cx="3696026" cy="7194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28999">
              <a:srgbClr val="FCFDFE">
                <a:alpha val="100000"/>
              </a:srgbClr>
            </a:gs>
            <a:gs pos="51500">
              <a:srgbClr val="EEF7F8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390650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dirty="0"/>
              <a:t>Optimizing Truth Functions with Maximum Semantic Information Criterion</a:t>
            </a:r>
            <a:endParaRPr lang="en-US" altLang="zh-CN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807"/>
            <a:ext cx="8435975" cy="488255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Averaging I(xi;</a:t>
            </a:r>
            <a:r>
              <a:rPr kumimoji="0" lang="el-GR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j), we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Generalized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Kullback-Leibler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information: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Optimized truth function when sampling distributions are discontinuous:                    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sampling distribution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6</a:t>
            </a:fld>
            <a:endParaRPr lang="en-US" altLang="zh-CN" sz="1400" dirty="0"/>
          </a:p>
        </p:txBody>
      </p:sp>
      <p:sp>
        <p:nvSpPr>
          <p:cNvPr id="17413" name="Rectangle 6"/>
          <p:cNvSpPr/>
          <p:nvPr/>
        </p:nvSpPr>
        <p:spPr>
          <a:xfrm>
            <a:off x="-10795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7414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7415" name="Rectangle 11"/>
          <p:cNvSpPr/>
          <p:nvPr/>
        </p:nvSpPr>
        <p:spPr>
          <a:xfrm>
            <a:off x="46038" y="-15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7416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98800"/>
              </p:ext>
            </p:extLst>
          </p:nvPr>
        </p:nvGraphicFramePr>
        <p:xfrm>
          <a:off x="565150" y="3995736"/>
          <a:ext cx="7797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4" imgW="4000320" imgH="469800" progId="Equation.DSMT4">
                  <p:embed/>
                </p:oleObj>
              </mc:Choice>
              <mc:Fallback>
                <p:oleObj name="Equation" r:id="rId4" imgW="4000320" imgH="4698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" y="3995736"/>
                        <a:ext cx="7797800" cy="89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">
            <a:extLst>
              <a:ext uri="{FF2B5EF4-FFF2-40B4-BE49-F238E27FC236}">
                <a16:creationId xmlns:a16="http://schemas.microsoft.com/office/drawing/2014/main" id="{3E2712D8-F445-4736-9236-3C113B5DA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44169"/>
              </p:ext>
            </p:extLst>
          </p:nvPr>
        </p:nvGraphicFramePr>
        <p:xfrm>
          <a:off x="963042" y="2370132"/>
          <a:ext cx="66516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6" imgW="3835400" imgH="469900" progId="Equation.DSMT4">
                  <p:embed/>
                </p:oleObj>
              </mc:Choice>
              <mc:Fallback>
                <p:oleObj name="Equation" r:id="rId6" imgW="3835400" imgH="469900" progId="Equation.DSMT4">
                  <p:embed/>
                  <p:pic>
                    <p:nvPicPr>
                      <p:cNvPr id="10244" name="对象 1">
                        <a:extLst>
                          <a:ext uri="{FF2B5EF4-FFF2-40B4-BE49-F238E27FC236}">
                            <a16:creationId xmlns:a16="http://schemas.microsoft.com/office/drawing/2014/main" id="{414C5093-3FC7-41B1-8365-35F560EFA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042" y="2370132"/>
                        <a:ext cx="665162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2F2FB8B-13A4-478E-90E3-608E7CE9AAA4}"/>
              </a:ext>
            </a:extLst>
          </p:cNvPr>
          <p:cNvCxnSpPr/>
          <p:nvPr/>
        </p:nvCxnSpPr>
        <p:spPr>
          <a:xfrm flipH="1">
            <a:off x="6156176" y="3995736"/>
            <a:ext cx="72008" cy="29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38150" y="256832"/>
            <a:ext cx="8229600" cy="1132231"/>
          </a:xfrm>
          <a:solidFill>
            <a:srgbClr val="92D050">
              <a:alpha val="100000"/>
            </a:srgbClr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800" dirty="0"/>
              <a:t>Semantic Mutual Information Formula</a:t>
            </a:r>
            <a:endParaRPr lang="en-US" altLang="zh-CN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27175"/>
            <a:ext cx="8435975" cy="5056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 I(X;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j), we have semantic mutual information formula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T(</a:t>
            </a:r>
            <a:r>
              <a:rPr kumimoji="0" lang="el-GR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j|X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)=exp[-k(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yj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-xi)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], a Gaussian function without coefficient,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easy to find that the semantic mutual information criterion is a special Regularized Least Square (RLS) criterion, and the cross-entropy is the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regularizer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  <a:t>7</a:t>
            </a:fld>
            <a:endParaRPr lang="en-US" altLang="zh-CN" sz="1400" dirty="0"/>
          </a:p>
        </p:txBody>
      </p:sp>
      <p:sp>
        <p:nvSpPr>
          <p:cNvPr id="17413" name="Rectangle 6"/>
          <p:cNvSpPr/>
          <p:nvPr/>
        </p:nvSpPr>
        <p:spPr>
          <a:xfrm>
            <a:off x="-10795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7414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7415" name="Rectangle 11"/>
          <p:cNvSpPr/>
          <p:nvPr/>
        </p:nvSpPr>
        <p:spPr>
          <a:xfrm>
            <a:off x="46038" y="-158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/>
          </a:p>
        </p:txBody>
      </p:sp>
      <p:graphicFrame>
        <p:nvGraphicFramePr>
          <p:cNvPr id="17419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73208"/>
              </p:ext>
            </p:extLst>
          </p:nvPr>
        </p:nvGraphicFramePr>
        <p:xfrm>
          <a:off x="638175" y="4733305"/>
          <a:ext cx="78295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4" imgW="4165560" imgH="355320" progId="Equation.DSMT4">
                  <p:embed/>
                </p:oleObj>
              </mc:Choice>
              <mc:Fallback>
                <p:oleObj name="Equation" r:id="rId4" imgW="4165560" imgH="355320" progId="Equation.DSMT4">
                  <p:embed/>
                  <p:pic>
                    <p:nvPicPr>
                      <p:cNvPr id="17419" name="对象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5" y="4733305"/>
                        <a:ext cx="7829550" cy="655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">
            <a:extLst>
              <a:ext uri="{FF2B5EF4-FFF2-40B4-BE49-F238E27FC236}">
                <a16:creationId xmlns:a16="http://schemas.microsoft.com/office/drawing/2014/main" id="{3E2712D8-F445-4736-9236-3C113B5DA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59028"/>
              </p:ext>
            </p:extLst>
          </p:nvPr>
        </p:nvGraphicFramePr>
        <p:xfrm>
          <a:off x="2670175" y="1938338"/>
          <a:ext cx="409733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6" imgW="2361960" imgH="939600" progId="Equation.DSMT4">
                  <p:embed/>
                </p:oleObj>
              </mc:Choice>
              <mc:Fallback>
                <p:oleObj name="Equation" r:id="rId6" imgW="2361960" imgH="939600" progId="Equation.DSMT4">
                  <p:embed/>
                  <p:pic>
                    <p:nvPicPr>
                      <p:cNvPr id="11" name="对象 1">
                        <a:extLst>
                          <a:ext uri="{FF2B5EF4-FFF2-40B4-BE49-F238E27FC236}">
                            <a16:creationId xmlns:a16="http://schemas.microsoft.com/office/drawing/2014/main" id="{3E2712D8-F445-4736-9236-3C113B5DA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1938338"/>
                        <a:ext cx="4097338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37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391525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lvl="0" eaLnBrk="1" hangingPunct="1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Shannon</a:t>
            </a:r>
            <a:r>
              <a:rPr lang="en-US" altLang="zh-CN" sz="2800" dirty="0"/>
              <a:t>’s Channel for  Medical Tests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4BA6BCF-EE70-4E2A-9019-91FEF119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869160"/>
            <a:ext cx="8308975" cy="182686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6EA3AF8-73F8-4507-8656-AAC531FE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1812998"/>
            <a:ext cx="5533529" cy="29526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11385B-0721-4824-A091-D501E09F3E3C}"/>
              </a:ext>
            </a:extLst>
          </p:cNvPr>
          <p:cNvSpPr txBox="1"/>
          <p:nvPr/>
        </p:nvSpPr>
        <p:spPr>
          <a:xfrm>
            <a:off x="457201" y="1340768"/>
            <a:ext cx="3394720" cy="32932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800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We use the medical test to explain the Shannon channel and the Semantic channel, and the new confirmation measure. </a:t>
            </a:r>
          </a:p>
          <a:p>
            <a:pPr marL="285750" indent="-288000">
              <a:buFont typeface="Arial" panose="020B0604020202020204" pitchFamily="34" charset="0"/>
              <a:buChar char="•"/>
            </a:pPr>
            <a:r>
              <a:rPr lang="en-US" altLang="zh-CN" sz="1600" dirty="0"/>
              <a:t>positive y1 means a prediction </a:t>
            </a:r>
          </a:p>
          <a:p>
            <a:pPr indent="-288000"/>
            <a:r>
              <a:rPr lang="en-US" altLang="zh-CN" sz="1600" dirty="0"/>
              <a:t>    “The </a:t>
            </a:r>
            <a:r>
              <a:rPr lang="en-US" altLang="zh-CN" sz="1600" dirty="0" err="1"/>
              <a:t>testee</a:t>
            </a:r>
            <a:r>
              <a:rPr lang="en-US" altLang="zh-CN" sz="1600" dirty="0"/>
              <a:t> is probably infected”;  </a:t>
            </a:r>
          </a:p>
          <a:p>
            <a:pPr marL="285750" indent="-288000">
              <a:buFont typeface="Arial" panose="020B0604020202020204" pitchFamily="34" charset="0"/>
              <a:buChar char="•"/>
            </a:pPr>
            <a:r>
              <a:rPr lang="en-US" altLang="zh-CN" sz="1600" dirty="0"/>
              <a:t>negative y0 means </a:t>
            </a:r>
          </a:p>
          <a:p>
            <a:pPr indent="-288000"/>
            <a:r>
              <a:rPr lang="en-US" altLang="zh-CN" sz="1600" dirty="0"/>
              <a:t>    “The </a:t>
            </a:r>
            <a:r>
              <a:rPr lang="en-US" altLang="zh-CN" sz="1600" dirty="0" err="1"/>
              <a:t>testee</a:t>
            </a:r>
            <a:r>
              <a:rPr lang="en-US" altLang="zh-CN" sz="1600" dirty="0"/>
              <a:t> is probably      </a:t>
            </a:r>
          </a:p>
          <a:p>
            <a:pPr indent="-288000"/>
            <a:r>
              <a:rPr lang="en-US" altLang="zh-CN" sz="1600" dirty="0"/>
              <a:t>     uninfected”.  </a:t>
            </a:r>
          </a:p>
          <a:p>
            <a:pPr indent="-288000">
              <a:buFont typeface="Arial" panose="020B0604020202020204" pitchFamily="34" charset="0"/>
              <a:buChar char="•"/>
            </a:pPr>
            <a:r>
              <a:rPr lang="en-US" altLang="zh-CN" sz="1600" dirty="0"/>
              <a:t>We need to know the degrees  </a:t>
            </a:r>
          </a:p>
          <a:p>
            <a:r>
              <a:rPr lang="en-US" altLang="zh-CN" sz="1600" dirty="0"/>
              <a:t>     of confirmation of y1 and y0 </a:t>
            </a:r>
          </a:p>
          <a:p>
            <a:r>
              <a:rPr lang="en-US" altLang="zh-CN" sz="1600" dirty="0"/>
              <a:t>     according sensitivity and    </a:t>
            </a:r>
          </a:p>
          <a:p>
            <a:r>
              <a:rPr lang="en-US" altLang="zh-CN" sz="1600" dirty="0"/>
              <a:t>     specificity.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F4A55C-A8C8-4A19-B1EB-EDA0EB80357B}"/>
              </a:ext>
            </a:extLst>
          </p:cNvPr>
          <p:cNvSpPr txBox="1"/>
          <p:nvPr/>
        </p:nvSpPr>
        <p:spPr>
          <a:xfrm>
            <a:off x="5004048" y="1371602"/>
            <a:ext cx="261518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Z: A laboratory datum</a:t>
            </a:r>
          </a:p>
        </p:txBody>
      </p:sp>
    </p:spTree>
    <p:extLst>
      <p:ext uri="{BB962C8B-B14F-4D97-AF65-F5344CB8AC3E}">
        <p14:creationId xmlns:p14="http://schemas.microsoft.com/office/powerpoint/2010/main" val="282935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70" y="332656"/>
            <a:ext cx="8676456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Shannon</a:t>
            </a:r>
            <a:r>
              <a:rPr lang="en-US" altLang="zh-CN" sz="2400" dirty="0"/>
              <a:t>’s Channel to the Optimized Semantic Channel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95DCFE5F-AB86-4A46-B7ED-DC90B468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4" y="1412776"/>
            <a:ext cx="8676456" cy="5112568"/>
          </a:xfrm>
        </p:spPr>
        <p:txBody>
          <a:bodyPr/>
          <a:lstStyle/>
          <a:p>
            <a:r>
              <a:rPr lang="en-US" altLang="zh-CN" sz="1800" dirty="0"/>
              <a:t>A fuzzy hypothesis’ truth function: </a:t>
            </a:r>
            <a:r>
              <a:rPr lang="en-US" altLang="zh-CN" sz="1800" i="1" dirty="0"/>
              <a:t>T</a:t>
            </a:r>
            <a:r>
              <a:rPr lang="en-US" altLang="zh-CN" sz="1800" dirty="0"/>
              <a:t>(</a:t>
            </a:r>
            <a:r>
              <a:rPr lang="en-US" altLang="zh-CN" sz="1800" i="1" dirty="0"/>
              <a:t>θ</a:t>
            </a:r>
            <a:r>
              <a:rPr lang="en-US" altLang="zh-CN" sz="1800" i="1" baseline="-25000" dirty="0"/>
              <a:t>1</a:t>
            </a:r>
            <a:r>
              <a:rPr lang="en-US" altLang="zh-CN" sz="1800" i="1" dirty="0"/>
              <a:t>|x</a:t>
            </a:r>
            <a:r>
              <a:rPr lang="en-US" altLang="zh-CN" sz="1800" dirty="0"/>
              <a:t>)=</a:t>
            </a:r>
            <a:r>
              <a:rPr lang="en-US" altLang="zh-CN" sz="1800" i="1" dirty="0"/>
              <a:t> b</a:t>
            </a:r>
            <a:r>
              <a:rPr lang="en-US" altLang="zh-CN" sz="1800" i="1" baseline="-25000" dirty="0"/>
              <a:t>1</a:t>
            </a:r>
            <a:r>
              <a:rPr lang="en-US" altLang="zh-CN" sz="1800" dirty="0"/>
              <a:t>’ +</a:t>
            </a:r>
            <a:r>
              <a:rPr lang="en-US" altLang="zh-CN" sz="1800" i="1" dirty="0"/>
              <a:t>b</a:t>
            </a:r>
            <a:r>
              <a:rPr lang="en-US" altLang="zh-CN" sz="1800" i="1" baseline="-25000" dirty="0"/>
              <a:t>1</a:t>
            </a:r>
            <a:r>
              <a:rPr lang="en-US" altLang="zh-CN" sz="1800" i="1" dirty="0"/>
              <a:t>T</a:t>
            </a:r>
            <a:r>
              <a:rPr lang="en-US" altLang="zh-CN" sz="1800" dirty="0"/>
              <a:t>(</a:t>
            </a:r>
            <a:r>
              <a:rPr lang="en-US" altLang="zh-CN" sz="1800" i="1" dirty="0" err="1"/>
              <a:t>A</a:t>
            </a:r>
            <a:r>
              <a:rPr lang="en-US" altLang="zh-CN" sz="1800" i="1" baseline="-25000" dirty="0" err="1"/>
              <a:t>j</a:t>
            </a:r>
            <a:r>
              <a:rPr lang="en-US" altLang="zh-CN" sz="1800" i="1" dirty="0" err="1"/>
              <a:t>|x</a:t>
            </a:r>
            <a:r>
              <a:rPr lang="en-US" altLang="zh-CN" sz="1800" dirty="0"/>
              <a:t>); </a:t>
            </a:r>
            <a:r>
              <a:rPr lang="en-US" altLang="zh-CN" sz="1800" i="1" dirty="0"/>
              <a:t>T</a:t>
            </a:r>
            <a:r>
              <a:rPr lang="en-US" altLang="zh-CN" sz="1800" dirty="0"/>
              <a:t>(</a:t>
            </a:r>
            <a:r>
              <a:rPr lang="en-US" altLang="zh-CN" sz="1800" i="1" dirty="0" err="1"/>
              <a:t>A</a:t>
            </a:r>
            <a:r>
              <a:rPr lang="en-US" altLang="zh-CN" sz="1800" i="1" baseline="-25000" dirty="0" err="1"/>
              <a:t>j</a:t>
            </a:r>
            <a:r>
              <a:rPr lang="en-US" altLang="zh-CN" sz="1800" i="1" dirty="0" err="1"/>
              <a:t>|x</a:t>
            </a:r>
            <a:r>
              <a:rPr lang="en-US" altLang="zh-CN" sz="1800" dirty="0"/>
              <a:t>)</a:t>
            </a:r>
            <a:r>
              <a:rPr lang="en-US" altLang="zh-CN" sz="1800" dirty="0">
                <a:latin typeface="+mj-lt"/>
                <a:ea typeface="宋体" panose="02010600030101010101" pitchFamily="2" charset="-122"/>
              </a:rPr>
              <a:t>∈{0,1}</a:t>
            </a:r>
            <a:endParaRPr lang="en-US" altLang="zh-CN" sz="1800" dirty="0">
              <a:latin typeface="+mj-lt"/>
            </a:endParaRPr>
          </a:p>
          <a:p>
            <a:r>
              <a:rPr lang="en-US" altLang="zh-CN" sz="2000" dirty="0"/>
              <a:t>b1=Degree of belief;  b1’=1-|b1|= Degree of disbelief </a:t>
            </a:r>
          </a:p>
          <a:p>
            <a:r>
              <a:rPr lang="en-US" altLang="zh-CN" sz="2000" dirty="0"/>
              <a:t>Semantic channel</a:t>
            </a:r>
            <a:r>
              <a:rPr lang="en-US" altLang="zh-CN" sz="1800" dirty="0"/>
              <a:t>: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1800" dirty="0"/>
          </a:p>
          <a:p>
            <a:r>
              <a:rPr lang="en-US" altLang="zh-CN" sz="1800" dirty="0"/>
              <a:t>To bring the above truth functions into the Generalized </a:t>
            </a:r>
            <a:r>
              <a:rPr lang="en-US" altLang="zh-CN" sz="1800" dirty="0" err="1"/>
              <a:t>Kullback-Leibler</a:t>
            </a:r>
            <a:r>
              <a:rPr lang="en-US" altLang="zh-CN" sz="1800" dirty="0"/>
              <a:t> formula, 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000" dirty="0"/>
          </a:p>
          <a:p>
            <a:r>
              <a:rPr lang="en-US" altLang="zh-CN" sz="2000" dirty="0"/>
              <a:t>To optimize b1’ to maximize I(X;</a:t>
            </a:r>
            <a:r>
              <a:rPr lang="el-GR" altLang="zh-CN" sz="2000" dirty="0"/>
              <a:t>θ</a:t>
            </a:r>
            <a:r>
              <a:rPr lang="en-US" altLang="zh-CN" sz="2000" dirty="0"/>
              <a:t>1), we have the optimized degree of disbelief</a:t>
            </a:r>
          </a:p>
          <a:p>
            <a:endParaRPr lang="en-US" altLang="zh-CN" sz="2000" dirty="0"/>
          </a:p>
          <a:p>
            <a:r>
              <a:rPr lang="en-US" altLang="zh-CN" sz="2000" dirty="0"/>
              <a:t>Similarly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79CB96-66BF-40C6-AF09-FE32EA5A1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11" y="2187953"/>
            <a:ext cx="6148933" cy="13558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924B040-7B0C-4AA6-831A-B78956CD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5444210"/>
            <a:ext cx="6264696" cy="1234603"/>
          </a:xfrm>
          <a:prstGeom prst="rect">
            <a:avLst/>
          </a:prstGeom>
        </p:spPr>
      </p:pic>
      <p:graphicFrame>
        <p:nvGraphicFramePr>
          <p:cNvPr id="28" name="对象 7">
            <a:extLst>
              <a:ext uri="{FF2B5EF4-FFF2-40B4-BE49-F238E27FC236}">
                <a16:creationId xmlns:a16="http://schemas.microsoft.com/office/drawing/2014/main" id="{6D4872C5-DCCB-4F7E-854C-DB6C190F1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61776"/>
              </p:ext>
            </p:extLst>
          </p:nvPr>
        </p:nvGraphicFramePr>
        <p:xfrm>
          <a:off x="611560" y="3981941"/>
          <a:ext cx="81200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6" imgW="4165560" imgH="431640" progId="Equation.DSMT4">
                  <p:embed/>
                </p:oleObj>
              </mc:Choice>
              <mc:Fallback>
                <p:oleObj name="Equation" r:id="rId6" imgW="4165560" imgH="431640" progId="Equation.DSMT4">
                  <p:embed/>
                  <p:pic>
                    <p:nvPicPr>
                      <p:cNvPr id="27" name="对象 7">
                        <a:extLst>
                          <a:ext uri="{FF2B5EF4-FFF2-40B4-BE49-F238E27FC236}">
                            <a16:creationId xmlns:a16="http://schemas.microsoft.com/office/drawing/2014/main" id="{8964F737-D961-46A1-B5D2-E4D4E8B08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3981941"/>
                        <a:ext cx="8120062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3E0A0F1-11BF-45B3-B5DB-57FB2C79203A}"/>
              </a:ext>
            </a:extLst>
          </p:cNvPr>
          <p:cNvSpPr txBox="1"/>
          <p:nvPr/>
        </p:nvSpPr>
        <p:spPr>
          <a:xfrm>
            <a:off x="2333430" y="5191320"/>
            <a:ext cx="48965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7030A0"/>
                </a:solidFill>
              </a:rPr>
              <a:t>counterexamples’ rate       positive examples’ rate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3C4D880-76BC-4EB5-A6B6-289F8C26F231}"/>
              </a:ext>
            </a:extLst>
          </p:cNvPr>
          <p:cNvCxnSpPr>
            <a:cxnSpLocks/>
          </p:cNvCxnSpPr>
          <p:nvPr/>
        </p:nvCxnSpPr>
        <p:spPr>
          <a:xfrm>
            <a:off x="3275856" y="5444210"/>
            <a:ext cx="72008" cy="190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E80BF88-E767-4CA4-A9A9-53B64E57501D}"/>
              </a:ext>
            </a:extLst>
          </p:cNvPr>
          <p:cNvCxnSpPr>
            <a:cxnSpLocks/>
          </p:cNvCxnSpPr>
          <p:nvPr/>
        </p:nvCxnSpPr>
        <p:spPr>
          <a:xfrm flipH="1">
            <a:off x="4374897" y="5444210"/>
            <a:ext cx="406805" cy="162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0000"/>
          </a:solidFill>
        </a:ln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1069</Words>
  <Application>Microsoft Office PowerPoint</Application>
  <PresentationFormat>全屏显示(4:3)</PresentationFormat>
  <Paragraphs>167</Paragraphs>
  <Slides>14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Cambria Math</vt:lpstr>
      <vt:lpstr>Times New Roman</vt:lpstr>
      <vt:lpstr>默认设计模板</vt:lpstr>
      <vt:lpstr>MathType 6.0 Equation</vt:lpstr>
      <vt:lpstr>Equation</vt:lpstr>
      <vt:lpstr>Semantic Information G Theory for Falsification and Confirmation</vt:lpstr>
      <vt:lpstr>This Theory is a Generalization of Shannon’s information Theory</vt:lpstr>
      <vt:lpstr>Popper’s  Thought and Carnap-Bar-Hillel’s Sematic Information Formula</vt:lpstr>
      <vt:lpstr>The Bayes’ Theorem can be distinguished into Three types</vt:lpstr>
      <vt:lpstr>The Sematic Information Measure</vt:lpstr>
      <vt:lpstr>Optimizing Truth Functions with Maximum Semantic Information Criterion</vt:lpstr>
      <vt:lpstr>Semantic Mutual Information Formula</vt:lpstr>
      <vt:lpstr>Shannon’s Channel for  Medical Tests</vt:lpstr>
      <vt:lpstr>From Shannon’s Channel to the Optimized Semantic Channel</vt:lpstr>
      <vt:lpstr>The Degree of Confirmation is Defined  as the Optimized Degree of Belief</vt:lpstr>
      <vt:lpstr>Degree of Confirmation b* vs Confidence Level CL</vt:lpstr>
      <vt:lpstr>Comparing b* with Popular Confirmation Measures</vt:lpstr>
      <vt:lpstr>A Crucial Example to Examine All Measures</vt:lpstr>
      <vt:lpstr>Summary</vt:lpstr>
    </vt:vector>
  </TitlesOfParts>
  <Company>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lcg</dc:creator>
  <cp:lastModifiedBy>Chenguang Lu</cp:lastModifiedBy>
  <cp:revision>777</cp:revision>
  <cp:lastPrinted>2017-03-24T11:38:00Z</cp:lastPrinted>
  <dcterms:created xsi:type="dcterms:W3CDTF">2017-02-27T03:40:00Z</dcterms:created>
  <dcterms:modified xsi:type="dcterms:W3CDTF">2019-06-03T03:46:17Z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